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  <p:sldId id="257" r:id="rId3"/>
    <p:sldId id="259" r:id="rId4"/>
    <p:sldId id="260" r:id="rId5"/>
    <p:sldId id="262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73" r:id="rId14"/>
    <p:sldId id="269" r:id="rId15"/>
    <p:sldId id="276" r:id="rId16"/>
    <p:sldId id="277" r:id="rId17"/>
    <p:sldId id="278" r:id="rId18"/>
    <p:sldId id="275" r:id="rId1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8600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8620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4571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3572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32739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7561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4035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478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88623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1754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0610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D1734-2F24-4E7C-9770-1535383250D5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F3D1E-B87A-4596-A63D-E8CA407F8A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8562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80606" y="600891"/>
            <a:ext cx="100845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b="1" dirty="0" smtClean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ИННОВАЦИОННЫЕ ФОРМЫ </a:t>
            </a:r>
          </a:p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5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РАБОТЫ С РОДИТЕЛЯМИ</a:t>
            </a:r>
          </a:p>
          <a:p>
            <a:pPr algn="ctr"/>
            <a:endParaRPr lang="ru-RU" sz="5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6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Воспитатель: Тарасова И.Н.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0971206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47703" y="666206"/>
            <a:ext cx="799446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вечера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направлены на сплочение родительского коллектива. Проводятся два-три раза в год без присутствия детей. Темы родительских вечеров могут быть разнообразными. Главное, они должны учить слушать и слышать друг друга, самого себя, свой внутренний голос.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Примерная тематика: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1.Первый год ребёнка, каким он был.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2.Каким я вижу будущее своего ребёнка.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3.Друзья моего ребёнка.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4.Праздники нашей семьи.</a:t>
            </a:r>
          </a:p>
          <a:p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247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515291" y="627017"/>
            <a:ext cx="10189029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 которыми сталкивается воспитатель </a:t>
            </a:r>
            <a:endParaRPr lang="ru-RU" sz="32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взаимодействии с </a:t>
            </a:r>
            <a:r>
              <a:rPr lang="ru-RU" sz="32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семьей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1.Отсутствие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согласованности, взаимопонимания между родителями и воспитателями дошкольных учреждений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Работа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педагогического персонала дошкольных учреждений с родителями часто носит формальный характер</a:t>
            </a:r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строится по ситуационным и организационным поводам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Педагоги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испытывают сложности в налаживании контактов и осуществлении взаимодействия с так называемыми «трудными» родителями. </a:t>
            </a:r>
            <a:endParaRPr lang="ru-RU" sz="24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Воспитатели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 не любят работу с родителями по ряду причин. </a:t>
            </a:r>
          </a:p>
          <a:p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01813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573384" y="548640"/>
            <a:ext cx="841248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едостатки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организации общения педагогов с родителями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ДОУ: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недооценка педагогами роли семьи в воспитании детей;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отсутствие установки на сотрудничество;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различие ценностных ориентаций и взаимных ожиданий;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стихийность построения общения с родителями;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неумение педагогов планировать и выстраивать процесс общения с родителями</a:t>
            </a:r>
            <a:r>
              <a:rPr lang="ru-RU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821727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13463" y="535577"/>
            <a:ext cx="726294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 </a:t>
            </a:r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категории современных родителей: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base"/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равнодушные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(стремящиеся быстро передать ребёнка воспитателю утром и так же быстро, забрать вечером);</a:t>
            </a:r>
          </a:p>
          <a:p>
            <a:pPr fontAlgn="base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конфликтные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(постоянно находящие повод для выяснения отношений, предъявления претензий);</a:t>
            </a:r>
          </a:p>
          <a:p>
            <a:pPr fontAlgn="base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 </a:t>
            </a:r>
            <a:r>
              <a:rPr lang="ru-RU" sz="2400" b="1" i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открытые для взаимодействия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Большую часть, для педагогов составляют первые две категории; открытых, заинтересованных родителей очень мало.</a:t>
            </a:r>
          </a:p>
        </p:txBody>
      </p:sp>
    </p:spTree>
    <p:extLst>
      <p:ext uri="{BB962C8B-B14F-4D97-AF65-F5344CB8AC3E}">
        <p14:creationId xmlns:p14="http://schemas.microsoft.com/office/powerpoint/2010/main" val="15080835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12572" y="600891"/>
            <a:ext cx="8673738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/>
              <a:t>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</a:t>
            </a:r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гармонизации отношений между педагогами и </a:t>
            </a:r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родителями: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умение общаться, налаживать деловое и личностное сотрудничество;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понимание родителями самоценности дошкольного детства;</a:t>
            </a:r>
          </a:p>
          <a:p>
            <a:pPr lvl="0"/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понимание воспитателями того, что в определении содержания, форм и методов работы с семьей родители выступают социальными заказчиками.</a:t>
            </a:r>
          </a:p>
        </p:txBody>
      </p:sp>
    </p:spTree>
    <p:extLst>
      <p:ext uri="{BB962C8B-B14F-4D97-AF65-F5344CB8AC3E}">
        <p14:creationId xmlns:p14="http://schemas.microsoft.com/office/powerpoint/2010/main" val="72252961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599509" y="156754"/>
            <a:ext cx="8294914" cy="12409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Причины появления конфликтов</a:t>
            </a:r>
            <a:endParaRPr lang="ru-RU" sz="40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01337" y="2364377"/>
            <a:ext cx="4637313" cy="10450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Требование родителей особого отношения к своему ребенку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827418" y="4153989"/>
            <a:ext cx="5316582" cy="9797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 получил травму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001691" y="2383970"/>
            <a:ext cx="4781005" cy="10450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Неумение воспитателя давать обратную связь родителям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8" name="Прямая со стрелкой 7"/>
          <p:cNvCxnSpPr/>
          <p:nvPr/>
        </p:nvCxnSpPr>
        <p:spPr>
          <a:xfrm>
            <a:off x="7147559" y="1407522"/>
            <a:ext cx="1565367" cy="95685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>
            <a:off x="3683726" y="1397726"/>
            <a:ext cx="1345474" cy="98624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>
            <a:off x="6113417" y="1397726"/>
            <a:ext cx="130629" cy="275626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8430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63" y="-117566"/>
            <a:ext cx="12192000" cy="6858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155371" y="169818"/>
            <a:ext cx="8543109" cy="118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Техника «Я - высказывания»</a:t>
            </a:r>
          </a:p>
          <a:p>
            <a:pPr algn="ctr"/>
            <a:r>
              <a:rPr lang="ru-RU" sz="32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</a:t>
            </a:r>
            <a:endParaRPr lang="ru-RU" sz="32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18458" y="2272937"/>
            <a:ext cx="3017520" cy="126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1.Описание события без личной оценки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40926" y="2272937"/>
            <a:ext cx="4088674" cy="126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Не использовать обобщающие эмоциональные фразы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8543108" y="2272937"/>
            <a:ext cx="3161211" cy="12670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Точно выражать свои чувства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155371" y="4049486"/>
            <a:ext cx="3344092" cy="129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Описать причину возникновения чувства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7016932" y="4049486"/>
            <a:ext cx="3657599" cy="129322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Сформулировать просьбу к родителям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0" name="Прямая со стрелкой 9"/>
          <p:cNvCxnSpPr/>
          <p:nvPr/>
        </p:nvCxnSpPr>
        <p:spPr>
          <a:xfrm flipH="1">
            <a:off x="2227218" y="1358538"/>
            <a:ext cx="698862" cy="888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3918857" y="1358538"/>
            <a:ext cx="13063" cy="269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5" idx="0"/>
          </p:cNvCxnSpPr>
          <p:nvPr/>
        </p:nvCxnSpPr>
        <p:spPr>
          <a:xfrm>
            <a:off x="6153695" y="1345476"/>
            <a:ext cx="31568" cy="92746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>
            <a:off x="8370570" y="1358538"/>
            <a:ext cx="36468" cy="269094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9653451" y="1358538"/>
            <a:ext cx="530136" cy="8882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187815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704012" y="300447"/>
            <a:ext cx="8059782" cy="9535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взаимодействия с семьей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162593" y="1528357"/>
            <a:ext cx="3905795" cy="12670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Установить контакт с родителями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376056" y="4637315"/>
            <a:ext cx="4062549" cy="11756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3.Установить общие принципы воспитания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61365" y="1554483"/>
            <a:ext cx="4029892" cy="12409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Предложить способы усовершенствования воспитания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103120" y="3095898"/>
            <a:ext cx="3522617" cy="12670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Выяснить особенности ребенка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53943" y="3095899"/>
            <a:ext cx="3709851" cy="12540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Реализация обсужденных форм воспитания</a:t>
            </a:r>
            <a:endParaRPr lang="ru-RU" sz="2400" b="1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3474720" y="1254035"/>
            <a:ext cx="484632" cy="300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474721" y="2795451"/>
            <a:ext cx="613954" cy="30044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низ 11"/>
          <p:cNvSpPr/>
          <p:nvPr/>
        </p:nvSpPr>
        <p:spPr>
          <a:xfrm>
            <a:off x="4715691" y="4362993"/>
            <a:ext cx="640079" cy="27432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верх 12"/>
          <p:cNvSpPr/>
          <p:nvPr/>
        </p:nvSpPr>
        <p:spPr>
          <a:xfrm>
            <a:off x="7158446" y="4362993"/>
            <a:ext cx="666205" cy="261263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верх 13"/>
          <p:cNvSpPr/>
          <p:nvPr/>
        </p:nvSpPr>
        <p:spPr>
          <a:xfrm>
            <a:off x="8438606" y="2808510"/>
            <a:ext cx="627018" cy="27433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817742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09620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37360" y="574766"/>
            <a:ext cx="990164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/>
            <a:r>
              <a:rPr lang="ru-RU" sz="4000" b="1" i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Вывод</a:t>
            </a:r>
          </a:p>
          <a:p>
            <a:pPr fontAlgn="base"/>
            <a:r>
              <a:rPr lang="ru-RU" sz="24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sz="2400" b="1" dirty="0" smtClean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современных условиях воспитатель должен быть теоретически подкован в таких областях научного значения, как психология семьи и родительских отношений, семейная педагогика и домашнее воспитание, основы социологии семьи.</a:t>
            </a:r>
          </a:p>
          <a:p>
            <a:pPr fontAlgn="base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 должен владеть методами и приёмами эффективного взаимодействия и дифференцированного психолого-педагогического просвещения родителей, ведь триада родитель — ребенок – педагог – это система, обладающая огромным потенциалом для преодоления кризиса современной семьи; восстановления традиционной ценности брака и </a:t>
            </a:r>
            <a:r>
              <a:rPr lang="ru-RU" sz="2400" b="1" dirty="0" err="1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родительства</a:t>
            </a:r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fontAlgn="base"/>
            <a:r>
              <a:rPr lang="ru-RU" sz="2400" b="1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Все это – во имя всестороннего и гармоничного развития ребенка на решающем этапе его жизни – этапе дошкольного детства.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175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724297" y="979714"/>
            <a:ext cx="9130937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 семьями воспитанников</a:t>
            </a:r>
          </a:p>
          <a:p>
            <a:pPr algn="ctr"/>
            <a:r>
              <a:rPr lang="ru-RU" sz="3600" b="1" u="sng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Основная цель</a:t>
            </a:r>
          </a:p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Сделать родителей активными участниками педагогического процесса, оказав им помощь в реализации ответственности за воспитание и обучение детей</a:t>
            </a:r>
            <a:endParaRPr lang="ru-RU" sz="36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338251" y="783771"/>
            <a:ext cx="8530046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Интерактивные методы воспитания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воспитание через участие и взаимодействие.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«Я СЛЫШУ И ЗАБЫВАЮ, Я ВИЖУ И ЗАПОМИНАЮ»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Методология участия и взаимодействия полностью вовлекает в процесс воспитания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ставят родителей в активную позицию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повышают готовность родителей к взаимодействию с психологом, педагогом и др. специалистами</a:t>
            </a:r>
          </a:p>
          <a:p>
            <a:pPr algn="ctr"/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 выполняют диагностическую функцию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5083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07177" y="731520"/>
            <a:ext cx="9052560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Принципы взаимодействия с родителями:</a:t>
            </a:r>
          </a:p>
          <a:p>
            <a:endParaRPr lang="ru-RU" sz="36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1.Не поучать, а приглашать к сотрудничеству.</a:t>
            </a: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2.Находиться в партнерской позиции с родителями.</a:t>
            </a: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Обеспечивать предельную конфиденциальность и эмоциональную безопасность, чтобы родители могли доверять нам.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181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46367" y="457200"/>
            <a:ext cx="9901644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Нетрадиционные формы работы с родителями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беседа за круглым столом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устный журнал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круглый стол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брейн-ринг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КВН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педагогический калейдоскоп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вечер вопросов и ответов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клуб знатоков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поле чудес</a:t>
            </a:r>
          </a:p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* пресс-конференция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8550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38252" y="718457"/>
            <a:ext cx="892193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АКЦИИ в рамках недели психологии</a:t>
            </a:r>
          </a:p>
          <a:p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«Давайте познакомимся» - родители вместе с детьми изготавливают самопрезентацию, чтобы о ребенке узнали как можно больше людей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«Угадай ладошку сыны (дочки)»- задача родителей угадать отпечаток своего ребенка. Чем он отличается от других? Какие есть «изюминки»?</a:t>
            </a:r>
          </a:p>
          <a:p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 «Скажем «НЕТ» недосказанным словам» - часто некогда разговаривать друг с другом, а важные слова остаются непроизнесенными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0100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455817" y="352697"/>
            <a:ext cx="8569234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к применению ИМ на родительском собрании</a:t>
            </a: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Обеспечить безопасность участников.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Заинтересовать родителей.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Организовать пространство.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Предупредить родителей заранее.</a:t>
            </a:r>
          </a:p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Выбрать оптимальное время для применения активных форм взаимодействия.</a:t>
            </a:r>
          </a:p>
          <a:p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34772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 flipH="1">
            <a:off x="2769324" y="731520"/>
            <a:ext cx="808590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консультация</a:t>
            </a:r>
          </a:p>
          <a:p>
            <a:r>
              <a:rPr lang="ru-RU" dirty="0" smtClean="0"/>
              <a:t>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ходе индивидуальной консультации можно использовать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анкету,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которая заполняется педагогом, совместно с родителями.</a:t>
            </a:r>
          </a:p>
          <a:p>
            <a:r>
              <a:rPr lang="ru-RU" sz="24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«Мой ребёнок»</a:t>
            </a:r>
            <a:endParaRPr lang="ru-RU" sz="24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1.Когда он родился, то ………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2.Самым интересным в первые годы жизни в нём было …..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3.О здоровье можно сказать следующее …….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4.Когда встал вопрос о подготовке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д/саду,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 мы ……..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5.Его отношение к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детскому саду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было …….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6.Трудности воспитания связаны с …….</a:t>
            </a:r>
          </a:p>
          <a:p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7.Хотелось,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чтобы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воспитатели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обратили внимание на ….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16287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312126" y="535577"/>
            <a:ext cx="8503919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Родительские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чтения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дают возможность родителям не только слушать лекции педагогов, но и изучать литературу по проблеме и участвовать в её обсуждении.</a:t>
            </a:r>
          </a:p>
          <a:p>
            <a:r>
              <a:rPr lang="ru-RU" sz="2800" b="1" i="1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Этапы проведения родительских 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чтений:</a:t>
            </a:r>
            <a:endParaRPr lang="ru-RU" sz="2800" b="1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•на первом собрании родители определяют вопросы педагогики и психологии;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•психолог собирает и анализирует информацию;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•определяется список литературы по данному вопросу;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•изучение литературы родителями;</a:t>
            </a:r>
          </a:p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•изложение собственного понимания вопроса родителями на чтениях.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5310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572</Words>
  <Application>Microsoft Office PowerPoint</Application>
  <PresentationFormat>Широкоэкранный</PresentationFormat>
  <Paragraphs>111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28</cp:revision>
  <dcterms:created xsi:type="dcterms:W3CDTF">2022-01-24T16:44:49Z</dcterms:created>
  <dcterms:modified xsi:type="dcterms:W3CDTF">2022-01-26T05:13:59Z</dcterms:modified>
</cp:coreProperties>
</file>